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8" r:id="rId6"/>
    <p:sldId id="260" r:id="rId7"/>
    <p:sldId id="262" r:id="rId8"/>
    <p:sldId id="269" r:id="rId9"/>
    <p:sldId id="263" r:id="rId10"/>
    <p:sldId id="264" r:id="rId11"/>
    <p:sldId id="265" r:id="rId12"/>
    <p:sldId id="266" r:id="rId13"/>
    <p:sldId id="267" r:id="rId14"/>
    <p:sldId id="270" r:id="rId1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33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6443C-1CEB-4C0C-B352-C2C78AF7CFD8}" type="datetimeFigureOut">
              <a:rPr lang="de-DE" smtClean="0"/>
              <a:pPr/>
              <a:t>09.06.2011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9149F-C7CF-4E26-B847-7032CE812075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443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03B1403-AFC8-4E2E-AAF1-1B0D80816152}" type="datetime1">
              <a:rPr lang="de-DE" smtClean="0"/>
              <a:pPr/>
              <a:t>09.06.2011</a:t>
            </a:fld>
            <a:endParaRPr lang="de-AT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de-AT" smtClean="0"/>
              <a:t>Bems Julius, Schury Christoph</a:t>
            </a:r>
            <a:endParaRPr lang="de-AT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7D491F4-0F92-4AD7-9855-D3224DADF45D}" type="slidenum">
              <a:rPr lang="de-AT" smtClean="0"/>
              <a:pPr/>
              <a:t>‹#›</a:t>
            </a:fld>
            <a:endParaRPr lang="de-AT" dirty="0"/>
          </a:p>
        </p:txBody>
      </p:sp>
      <p:sp>
        <p:nvSpPr>
          <p:cNvPr id="21" name="Rechtec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htec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htec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ec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75C1-26F6-494D-9BB0-210C417476AA}" type="datetime1">
              <a:rPr lang="de-DE" smtClean="0"/>
              <a:pPr/>
              <a:t>09.06.2011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Bems Julius, Schury Christoph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91F4-0F92-4AD7-9855-D3224DADF45D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6D1A-2CCA-464F-ABA9-1172B9CC7627}" type="datetime1">
              <a:rPr lang="de-DE" smtClean="0"/>
              <a:pPr/>
              <a:t>09.06.2011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Bems Julius, Schury Christoph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91F4-0F92-4AD7-9855-D3224DADF45D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Gleichschenkliges Dreiec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A800C-76D2-4E97-B2CB-B3AC8D4833A1}" type="datetime1">
              <a:rPr lang="de-DE" smtClean="0"/>
              <a:pPr/>
              <a:t>09.06.2011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Bems Julius, Schury Christoph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91F4-0F92-4AD7-9855-D3224DADF45D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225581-84B6-4C99-9092-1F2C728B5EAF}" type="datetime1">
              <a:rPr lang="de-DE" smtClean="0"/>
              <a:pPr/>
              <a:t>09.06.2011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de-AT" smtClean="0"/>
              <a:t>Bems Julius, Schury Christoph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7D491F4-0F92-4AD7-9855-D3224DADF45D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7" name="Rechtec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F966-B59D-43B8-BB41-D7C5FA19048F}" type="datetime1">
              <a:rPr lang="de-DE" smtClean="0"/>
              <a:pPr/>
              <a:t>09.06.2011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Bems Julius, Schury Christoph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91F4-0F92-4AD7-9855-D3224DADF45D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C622-030C-4078-B5D0-1DB03C9C1ABB}" type="datetime1">
              <a:rPr lang="de-DE" smtClean="0"/>
              <a:pPr/>
              <a:t>09.06.2011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Bems Julius, Schury Christoph</a:t>
            </a:r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91F4-0F92-4AD7-9855-D3224DADF45D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C7941-D379-488C-BD3E-4BD5AC913C7B}" type="datetime1">
              <a:rPr lang="de-DE" smtClean="0"/>
              <a:pPr/>
              <a:t>09.06.2011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Bems Julius, Schury Christoph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91F4-0F92-4AD7-9855-D3224DADF45D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6" name="Gleichschenkliges Dreiec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EEFF-7986-4274-BD1B-9203FC8F5CE9}" type="datetime1">
              <a:rPr lang="de-DE" smtClean="0"/>
              <a:pPr/>
              <a:t>09.06.2011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Bems Julius, Schury Christoph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91F4-0F92-4AD7-9855-D3224DADF45D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5" name="Gerade Verbindung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Gleichschenkliges Dreiec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711BD-D45F-4BED-B6FC-58A42C7B8C5A}" type="datetime1">
              <a:rPr lang="de-DE" smtClean="0"/>
              <a:pPr/>
              <a:t>09.06.2011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Bems Julius, Schury Christoph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91F4-0F92-4AD7-9855-D3224DADF45D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leichschenkliges Dreiec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A7CE-5F02-4611-B9A9-82797A7BE178}" type="datetime1">
              <a:rPr lang="de-DE" smtClean="0"/>
              <a:pPr/>
              <a:t>09.06.2011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Bems Julius, Schury Christoph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91F4-0F92-4AD7-9855-D3224DADF45D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Gleichschenkliges Dreiec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D5A3086-A922-46D5-BD0B-BA3D412E782F}" type="datetime1">
              <a:rPr lang="de-DE" smtClean="0"/>
              <a:pPr/>
              <a:t>09.06.2011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de-AT" dirty="0" err="1" smtClean="0"/>
              <a:t>Bems</a:t>
            </a:r>
            <a:r>
              <a:rPr lang="de-AT" dirty="0" smtClean="0"/>
              <a:t> Julius, </a:t>
            </a:r>
            <a:r>
              <a:rPr lang="de-AT" dirty="0" err="1" smtClean="0"/>
              <a:t>Schury</a:t>
            </a:r>
            <a:r>
              <a:rPr lang="de-AT" dirty="0" smtClean="0"/>
              <a:t> Christoph</a:t>
            </a:r>
            <a:endParaRPr lang="de-AT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7D491F4-0F92-4AD7-9855-D3224DADF45D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28" name="Gerade Verbindung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Gerade Verbindung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Gleichschenkliges Dreiec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Impact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renewable-regulation</a:t>
            </a:r>
            <a:r>
              <a:rPr lang="de-AT" dirty="0" smtClean="0"/>
              <a:t> on </a:t>
            </a:r>
            <a:r>
              <a:rPr lang="de-AT" dirty="0" err="1" smtClean="0"/>
              <a:t>companies</a:t>
            </a:r>
            <a:endParaRPr lang="de-AT" dirty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571480"/>
            <a:ext cx="904875" cy="819150"/>
          </a:xfrm>
          <a:prstGeom prst="rect">
            <a:avLst/>
          </a:prstGeom>
          <a:noFill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500042"/>
            <a:ext cx="1152525" cy="857250"/>
          </a:xfrm>
          <a:prstGeom prst="rect">
            <a:avLst/>
          </a:prstGeom>
          <a:noFill/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50" y="500042"/>
            <a:ext cx="1609725" cy="819150"/>
          </a:xfrm>
          <a:prstGeom prst="rect">
            <a:avLst/>
          </a:prstGeom>
          <a:noFill/>
        </p:spPr>
      </p:pic>
      <p:pic>
        <p:nvPicPr>
          <p:cNvPr id="11265" name="Picture 1" descr="Logo_GRAZ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48" y="500042"/>
            <a:ext cx="942975" cy="790575"/>
          </a:xfrm>
          <a:prstGeom prst="rect">
            <a:avLst/>
          </a:prstGeom>
          <a:noFill/>
        </p:spPr>
      </p:pic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1301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pitchFamily="18" charset="-127"/>
                <a:cs typeface="Times New Roman" pitchFamily="18" charset="0"/>
              </a:rPr>
              <a:t>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0" y="2159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pitchFamily="18" charset="-127"/>
                <a:cs typeface="Times New Roman" pitchFamily="18" charset="0"/>
              </a:rPr>
              <a:t>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297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pitchFamily="18" charset="-127"/>
                <a:cs typeface="Times New Roman" pitchFamily="18" charset="0"/>
              </a:rPr>
              <a:t>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Untertitel 1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Czech-Austrian Winter </a:t>
            </a:r>
            <a:r>
              <a:rPr lang="de-AT" dirty="0" err="1" smtClean="0"/>
              <a:t>and</a:t>
            </a:r>
            <a:r>
              <a:rPr lang="de-AT" dirty="0" smtClean="0"/>
              <a:t> Summer School 2011</a:t>
            </a:r>
            <a:endParaRPr lang="de-AT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91F4-0F92-4AD7-9855-D3224DADF45D}" type="slidenum">
              <a:rPr lang="de-AT" smtClean="0"/>
              <a:pPr/>
              <a:t>1</a:t>
            </a:fld>
            <a:endParaRPr lang="de-AT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Bems Julius, Schury Christoph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Impact on </a:t>
            </a:r>
            <a:r>
              <a:rPr lang="de-AT" dirty="0" err="1"/>
              <a:t>electricity</a:t>
            </a:r>
            <a:r>
              <a:rPr lang="de-AT" dirty="0"/>
              <a:t> </a:t>
            </a:r>
            <a:r>
              <a:rPr lang="de-AT" dirty="0" err="1"/>
              <a:t>prices</a:t>
            </a:r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Bems Julius, Schury Christoph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91F4-0F92-4AD7-9855-D3224DADF45D}" type="slidenum">
              <a:rPr lang="de-AT" smtClean="0"/>
              <a:pPr/>
              <a:t>10</a:t>
            </a:fld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Base-Load electricity price change depending on production from PV</a:t>
            </a:r>
            <a:endParaRPr lang="de-AT" dirty="0" smtClean="0"/>
          </a:p>
          <a:p>
            <a:endParaRPr lang="de-AT" dirty="0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564904"/>
            <a:ext cx="8025144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Case: Skoda</a:t>
            </a:r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Bems Julius, Schury Christoph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91F4-0F92-4AD7-9855-D3224DADF45D}" type="slidenum">
              <a:rPr lang="de-AT" smtClean="0"/>
              <a:pPr/>
              <a:t>11</a:t>
            </a:fld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Cars manufacturer</a:t>
            </a:r>
            <a:endParaRPr lang="en-US" dirty="0"/>
          </a:p>
          <a:p>
            <a:r>
              <a:rPr lang="en-US" dirty="0"/>
              <a:t>Annual electricity consumption (2010): </a:t>
            </a:r>
            <a:r>
              <a:rPr lang="en-US" dirty="0" smtClean="0"/>
              <a:t>479.000 </a:t>
            </a:r>
            <a:r>
              <a:rPr lang="en-US" dirty="0" err="1"/>
              <a:t>MWh</a:t>
            </a:r>
            <a:endParaRPr lang="en-US" dirty="0"/>
          </a:p>
          <a:p>
            <a:r>
              <a:rPr lang="en-US" dirty="0"/>
              <a:t>Corporate tax rate: </a:t>
            </a:r>
            <a:r>
              <a:rPr lang="en-US" dirty="0" smtClean="0"/>
              <a:t>19%</a:t>
            </a:r>
            <a:endParaRPr lang="en-US" dirty="0"/>
          </a:p>
          <a:p>
            <a:r>
              <a:rPr lang="en-US" dirty="0"/>
              <a:t>EAT (2010): </a:t>
            </a:r>
            <a:r>
              <a:rPr lang="en-US" dirty="0" smtClean="0"/>
              <a:t>376mil </a:t>
            </a:r>
            <a:r>
              <a:rPr lang="en-US" dirty="0"/>
              <a:t>EUR</a:t>
            </a:r>
          </a:p>
          <a:p>
            <a:endParaRPr lang="de-AT" dirty="0"/>
          </a:p>
        </p:txBody>
      </p:sp>
      <p:pic>
        <p:nvPicPr>
          <p:cNvPr id="4098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615" y="3068960"/>
            <a:ext cx="7920880" cy="3573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Case: VOEST ALPINE</a:t>
            </a:r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Bems Julius, Schury Christoph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91F4-0F92-4AD7-9855-D3224DADF45D}" type="slidenum">
              <a:rPr lang="de-AT" smtClean="0"/>
              <a:pPr/>
              <a:t>12</a:t>
            </a:fld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dirty="0" err="1" smtClean="0"/>
              <a:t>Steal-producer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a global </a:t>
            </a:r>
            <a:r>
              <a:rPr lang="de-AT" dirty="0" err="1" smtClean="0"/>
              <a:t>partner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automotive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energy</a:t>
            </a:r>
            <a:r>
              <a:rPr lang="de-AT" dirty="0" smtClean="0"/>
              <a:t> </a:t>
            </a:r>
            <a:r>
              <a:rPr lang="de-AT" dirty="0" err="1" smtClean="0"/>
              <a:t>industry</a:t>
            </a:r>
            <a:endParaRPr lang="de-AT" dirty="0" smtClean="0"/>
          </a:p>
          <a:p>
            <a:r>
              <a:rPr lang="de-AT" dirty="0" smtClean="0"/>
              <a:t>Annual </a:t>
            </a:r>
            <a:r>
              <a:rPr lang="de-AT" dirty="0" err="1" smtClean="0"/>
              <a:t>electricity</a:t>
            </a:r>
            <a:r>
              <a:rPr lang="de-AT" dirty="0" smtClean="0"/>
              <a:t> </a:t>
            </a:r>
            <a:r>
              <a:rPr lang="de-AT" dirty="0" err="1" smtClean="0"/>
              <a:t>consumption</a:t>
            </a:r>
            <a:r>
              <a:rPr lang="de-AT" dirty="0" smtClean="0"/>
              <a:t> (2010): 64.687,25 </a:t>
            </a:r>
            <a:r>
              <a:rPr lang="de-AT" dirty="0" err="1" smtClean="0"/>
              <a:t>MWh</a:t>
            </a:r>
            <a:endParaRPr lang="de-AT" dirty="0" smtClean="0"/>
          </a:p>
          <a:p>
            <a:r>
              <a:rPr lang="de-AT" dirty="0" smtClean="0"/>
              <a:t>Corporate tax rate: 25%</a:t>
            </a:r>
          </a:p>
          <a:p>
            <a:r>
              <a:rPr lang="de-AT" dirty="0" smtClean="0"/>
              <a:t>EAT (2010): 700mil EUR</a:t>
            </a:r>
            <a:endParaRPr lang="de-AT" dirty="0"/>
          </a:p>
        </p:txBody>
      </p:sp>
      <p:pic>
        <p:nvPicPr>
          <p:cNvPr id="18434" name="Picture 2" descr="sensitivity analys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3500438"/>
            <a:ext cx="7286676" cy="2763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Conclusion</a:t>
            </a:r>
            <a:r>
              <a:rPr lang="de-AT" dirty="0" smtClean="0"/>
              <a:t> </a:t>
            </a:r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Bems Julius, Schury Christoph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91F4-0F92-4AD7-9855-D3224DADF45D}" type="slidenum">
              <a:rPr lang="de-AT" smtClean="0"/>
              <a:pPr/>
              <a:t>13</a:t>
            </a:fld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Because of the RES-Regulation energy prices rise</a:t>
            </a:r>
          </a:p>
          <a:p>
            <a:r>
              <a:rPr lang="en-US" dirty="0" smtClean="0"/>
              <a:t>It has an effect on companies, but there are much more </a:t>
            </a:r>
            <a:r>
              <a:rPr lang="en-US" dirty="0" err="1" smtClean="0"/>
              <a:t>factores</a:t>
            </a:r>
            <a:r>
              <a:rPr lang="en-US" dirty="0" smtClean="0"/>
              <a:t> (e.g. German‘s exit from nuclear, Japan‘s disaster)</a:t>
            </a:r>
          </a:p>
          <a:p>
            <a:r>
              <a:rPr lang="en-US" dirty="0" smtClean="0"/>
              <a:t>Companies can never rely on stable prices </a:t>
            </a:r>
            <a:r>
              <a:rPr lang="en-US" dirty="0" smtClean="0">
                <a:sym typeface="Wingdings" pitchFamily="2" charset="2"/>
              </a:rPr>
              <a:t> have to hedge against electricity price changes</a:t>
            </a:r>
          </a:p>
          <a:p>
            <a:r>
              <a:rPr lang="en-US" dirty="0" smtClean="0">
                <a:sym typeface="Wingdings" pitchFamily="2" charset="2"/>
              </a:rPr>
              <a:t>Austria is ahead against Czech in amount of electricity produced from RES (natural conditions, law, higher energy prices)  general lower impact!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7158" y="2857496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de-AT" dirty="0" smtClean="0"/>
              <a:t>THANKS FOR YOUR ATTENTION!</a:t>
            </a:r>
            <a:endParaRPr lang="de-AT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Bems Julius, Schury Christoph</a:t>
            </a:r>
            <a:endParaRPr lang="de-AT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91F4-0F92-4AD7-9855-D3224DADF45D}" type="slidenum">
              <a:rPr lang="de-AT" smtClean="0"/>
              <a:pPr/>
              <a:t>14</a:t>
            </a:fld>
            <a:endParaRPr lang="de-AT" dirty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285860"/>
            <a:ext cx="904875" cy="819150"/>
          </a:xfrm>
          <a:prstGeom prst="rect">
            <a:avLst/>
          </a:prstGeom>
          <a:noFill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1214422"/>
            <a:ext cx="1152525" cy="857250"/>
          </a:xfrm>
          <a:prstGeom prst="rect">
            <a:avLst/>
          </a:prstGeom>
          <a:noFill/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50" y="1142984"/>
            <a:ext cx="1609725" cy="819150"/>
          </a:xfrm>
          <a:prstGeom prst="rect">
            <a:avLst/>
          </a:prstGeom>
          <a:noFill/>
        </p:spPr>
      </p:pic>
      <p:pic>
        <p:nvPicPr>
          <p:cNvPr id="11265" name="Picture 1" descr="Logo_GRAZ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48" y="1214422"/>
            <a:ext cx="942975" cy="790575"/>
          </a:xfrm>
          <a:prstGeom prst="rect">
            <a:avLst/>
          </a:prstGeom>
          <a:noFill/>
        </p:spPr>
      </p:pic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1301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pitchFamily="18" charset="-127"/>
                <a:cs typeface="Times New Roman" pitchFamily="18" charset="0"/>
              </a:rPr>
              <a:t>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0" y="2159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pitchFamily="18" charset="-127"/>
                <a:cs typeface="Times New Roman" pitchFamily="18" charset="0"/>
              </a:rPr>
              <a:t>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297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pitchFamily="18" charset="-127"/>
                <a:cs typeface="Times New Roman" pitchFamily="18" charset="0"/>
              </a:rPr>
              <a:t>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Abstract</a:t>
            </a:r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Bems Julius, Schury Christoph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91F4-0F92-4AD7-9855-D3224DADF45D}" type="slidenum">
              <a:rPr lang="de-AT" smtClean="0"/>
              <a:pPr/>
              <a:t>2</a:t>
            </a:fld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14338" name="Picture 2" descr="Energyproduction_Europ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214422"/>
            <a:ext cx="7929618" cy="4992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Energy</a:t>
            </a:r>
            <a:r>
              <a:rPr lang="de-AT" dirty="0" smtClean="0"/>
              <a:t>-Mix (Czech </a:t>
            </a:r>
            <a:r>
              <a:rPr lang="de-AT" dirty="0" err="1" smtClean="0"/>
              <a:t>Republic</a:t>
            </a:r>
            <a:r>
              <a:rPr lang="de-AT" dirty="0" smtClean="0"/>
              <a:t>)</a:t>
            </a:r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Bems Julius, Schury Christoph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91F4-0F92-4AD7-9855-D3224DADF45D}" type="slidenum">
              <a:rPr lang="de-AT" smtClean="0"/>
              <a:pPr/>
              <a:t>3</a:t>
            </a:fld>
            <a:endParaRPr lang="de-AT"/>
          </a:p>
        </p:txBody>
      </p:sp>
      <p:pic>
        <p:nvPicPr>
          <p:cNvPr id="1026" name="Chart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0"/>
          <a:stretch>
            <a:fillRect/>
          </a:stretch>
        </p:blipFill>
        <p:spPr bwMode="auto">
          <a:xfrm>
            <a:off x="621610" y="1412776"/>
            <a:ext cx="7910830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Energy</a:t>
            </a:r>
            <a:r>
              <a:rPr lang="de-AT" dirty="0" smtClean="0"/>
              <a:t>-Mix (Austria)</a:t>
            </a:r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Bems Julius, Schury Christoph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91F4-0F92-4AD7-9855-D3224DADF45D}" type="slidenum">
              <a:rPr lang="de-AT" smtClean="0"/>
              <a:pPr/>
              <a:t>4</a:t>
            </a:fld>
            <a:endParaRPr lang="de-AT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sz="quarter" idx="1"/>
          </p:nvPr>
        </p:nvGraphicFramePr>
        <p:xfrm>
          <a:off x="500034" y="2357430"/>
          <a:ext cx="8229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TYP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err="1" smtClean="0"/>
                        <a:t>Produced</a:t>
                      </a:r>
                      <a:r>
                        <a:rPr lang="de-AT" dirty="0" smtClean="0"/>
                        <a:t> </a:t>
                      </a:r>
                      <a:r>
                        <a:rPr lang="de-AT" dirty="0" err="1" smtClean="0"/>
                        <a:t>el</a:t>
                      </a:r>
                      <a:r>
                        <a:rPr lang="de-AT" dirty="0" smtClean="0"/>
                        <a:t> [</a:t>
                      </a:r>
                      <a:r>
                        <a:rPr lang="de-AT" dirty="0" err="1" smtClean="0"/>
                        <a:t>GWh</a:t>
                      </a:r>
                      <a:r>
                        <a:rPr lang="de-AT" dirty="0" smtClean="0"/>
                        <a:t>] (netto)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%</a:t>
                      </a:r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Run-</a:t>
                      </a:r>
                      <a:r>
                        <a:rPr lang="de-AT" dirty="0" err="1" smtClean="0"/>
                        <a:t>over</a:t>
                      </a:r>
                      <a:r>
                        <a:rPr lang="de-AT" dirty="0" smtClean="0"/>
                        <a:t>-River plant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29.865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43,3</a:t>
                      </a:r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Thermal power</a:t>
                      </a:r>
                      <a:r>
                        <a:rPr lang="de-AT" baseline="0" dirty="0" smtClean="0"/>
                        <a:t> plant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23.382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33,9</a:t>
                      </a:r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Storage power plant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13.105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19</a:t>
                      </a:r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Wind, PV, </a:t>
                      </a:r>
                      <a:r>
                        <a:rPr lang="de-AT" dirty="0" err="1" smtClean="0"/>
                        <a:t>Geothermic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2.000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2,9</a:t>
                      </a:r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Other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621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0,9</a:t>
                      </a:r>
                      <a:endParaRPr lang="de-A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Energy</a:t>
            </a:r>
            <a:r>
              <a:rPr lang="de-AT" dirty="0" smtClean="0"/>
              <a:t> Mix (Austria)</a:t>
            </a:r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Bems Julius, Schury Christoph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91F4-0F92-4AD7-9855-D3224DADF45D}" type="slidenum">
              <a:rPr lang="de-AT" smtClean="0"/>
              <a:pPr/>
              <a:t>5</a:t>
            </a:fld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15362" name="Diagramm 10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285860"/>
            <a:ext cx="8286808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The Start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RES-Regulation</a:t>
            </a:r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Bems Julius, Schury Christoph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91F4-0F92-4AD7-9855-D3224DADF45D}" type="slidenum">
              <a:rPr lang="de-AT" smtClean="0"/>
              <a:pPr/>
              <a:t>6</a:t>
            </a:fld>
            <a:endParaRPr lang="de-AT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44475251"/>
              </p:ext>
            </p:extLst>
          </p:nvPr>
        </p:nvGraphicFramePr>
        <p:xfrm>
          <a:off x="611560" y="1340769"/>
          <a:ext cx="7848872" cy="48965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2218"/>
                <a:gridCol w="1962218"/>
                <a:gridCol w="1962218"/>
                <a:gridCol w="1962218"/>
              </a:tblGrid>
              <a:tr h="279313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en-GB" sz="1000">
                          <a:effectLst/>
                        </a:rPr>
                        <a:t>Target 2020 [%]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en-GB" sz="1000">
                          <a:effectLst/>
                        </a:rPr>
                        <a:t>Assumption [%]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en-GB" sz="1000" dirty="0">
                          <a:effectLst/>
                        </a:rPr>
                        <a:t>deviation</a:t>
                      </a:r>
                      <a:endParaRPr lang="en-US" sz="1100" dirty="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790575" algn="l"/>
                        </a:tabLs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Austria	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34</a:t>
                      </a:r>
                      <a:endParaRPr lang="en-US" sz="1100" dirty="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34,2</a:t>
                      </a:r>
                      <a:endParaRPr lang="en-US" sz="1100" dirty="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0,2</a:t>
                      </a:r>
                      <a:endParaRPr lang="en-US" sz="1100" dirty="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Belgium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Bulgaria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18,8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2,8</a:t>
                      </a:r>
                      <a:endParaRPr lang="en-US" sz="1100" dirty="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Cyprus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solidFill>
                            <a:srgbClr val="FF0000"/>
                          </a:solidFill>
                          <a:effectLst/>
                        </a:rPr>
                        <a:t>Czech rep.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13</a:t>
                      </a:r>
                      <a:endParaRPr lang="en-US" sz="1100" dirty="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13,5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0,5</a:t>
                      </a:r>
                      <a:endParaRPr lang="en-US" sz="1100" dirty="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Denmark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30</a:t>
                      </a:r>
                      <a:endParaRPr lang="en-US" sz="1100" dirty="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30,4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0,4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Estonia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Finland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38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38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France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23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23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Germany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18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19,6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1,6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Greece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18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20,2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2,2</a:t>
                      </a:r>
                      <a:endParaRPr lang="en-US" sz="1100" dirty="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Hungary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14,7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1,7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Ireland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Italy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17</a:t>
                      </a:r>
                      <a:endParaRPr lang="en-US" sz="1100" dirty="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16,1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-0,9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Latvia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40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40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Lithuania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23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24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Luxembourg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11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8,9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2,1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Malta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10,2</a:t>
                      </a:r>
                      <a:endParaRPr lang="en-US" sz="1100" dirty="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0,2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Netherlands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14,5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0,5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Poland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15,5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0,5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Portugal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31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31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Romania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24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24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Slovakia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15,3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1,3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Slovenia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25,3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0,3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Spain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20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22,7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2,7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Sweden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49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50,2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1,2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009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Great Britain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The </a:t>
            </a:r>
            <a:r>
              <a:rPr lang="de-AT" dirty="0" err="1" smtClean="0"/>
              <a:t>target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Austria</a:t>
            </a:r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Bems Julius, Schury Christoph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91F4-0F92-4AD7-9855-D3224DADF45D}" type="slidenum">
              <a:rPr lang="de-AT" smtClean="0"/>
              <a:pPr/>
              <a:t>7</a:t>
            </a:fld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dirty="0" err="1" smtClean="0"/>
              <a:t>By</a:t>
            </a:r>
            <a:r>
              <a:rPr lang="de-AT" dirty="0" smtClean="0"/>
              <a:t> 2020 </a:t>
            </a:r>
            <a:r>
              <a:rPr lang="de-AT" dirty="0" err="1" smtClean="0"/>
              <a:t>produce</a:t>
            </a:r>
            <a:r>
              <a:rPr lang="de-AT" dirty="0" smtClean="0"/>
              <a:t> 34%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energy</a:t>
            </a:r>
            <a:r>
              <a:rPr lang="de-AT" dirty="0" smtClean="0"/>
              <a:t> out </a:t>
            </a:r>
            <a:r>
              <a:rPr lang="de-AT" dirty="0" err="1" smtClean="0"/>
              <a:t>of</a:t>
            </a:r>
            <a:r>
              <a:rPr lang="de-AT" dirty="0" smtClean="0"/>
              <a:t> RES</a:t>
            </a:r>
          </a:p>
          <a:p>
            <a:r>
              <a:rPr lang="de-AT" dirty="0" err="1" smtClean="0"/>
              <a:t>Since</a:t>
            </a:r>
            <a:r>
              <a:rPr lang="de-AT" dirty="0" smtClean="0"/>
              <a:t> 2002 </a:t>
            </a:r>
            <a:r>
              <a:rPr lang="de-AT" dirty="0" err="1" smtClean="0"/>
              <a:t>regulation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RES </a:t>
            </a:r>
            <a:r>
              <a:rPr lang="de-AT" dirty="0" err="1" smtClean="0"/>
              <a:t>implemented</a:t>
            </a:r>
            <a:r>
              <a:rPr lang="de-AT" dirty="0" smtClean="0"/>
              <a:t> </a:t>
            </a:r>
            <a:r>
              <a:rPr lang="de-AT" dirty="0" err="1" smtClean="0"/>
              <a:t>into</a:t>
            </a:r>
            <a:r>
              <a:rPr lang="de-AT" dirty="0" smtClean="0"/>
              <a:t> </a:t>
            </a:r>
            <a:r>
              <a:rPr lang="de-AT" dirty="0" err="1" smtClean="0"/>
              <a:t>law</a:t>
            </a:r>
            <a:r>
              <a:rPr lang="de-AT" dirty="0" smtClean="0"/>
              <a:t> (Ökostromgesetz)</a:t>
            </a:r>
          </a:p>
          <a:p>
            <a:r>
              <a:rPr lang="de-AT" dirty="0" smtClean="0"/>
              <a:t>2011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market</a:t>
            </a:r>
            <a:r>
              <a:rPr lang="de-AT" dirty="0" smtClean="0"/>
              <a:t> </a:t>
            </a:r>
            <a:r>
              <a:rPr lang="de-AT" dirty="0" err="1" smtClean="0"/>
              <a:t>price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green</a:t>
            </a:r>
            <a:r>
              <a:rPr lang="de-AT" dirty="0" smtClean="0"/>
              <a:t> </a:t>
            </a:r>
            <a:r>
              <a:rPr lang="de-AT" dirty="0" err="1" smtClean="0"/>
              <a:t>energy</a:t>
            </a:r>
            <a:r>
              <a:rPr lang="de-AT" dirty="0" smtClean="0"/>
              <a:t> </a:t>
            </a:r>
            <a:r>
              <a:rPr lang="de-AT" dirty="0" err="1" smtClean="0"/>
              <a:t>is</a:t>
            </a:r>
            <a:r>
              <a:rPr lang="de-AT" dirty="0" smtClean="0"/>
              <a:t> 60.39 EUR/</a:t>
            </a:r>
            <a:r>
              <a:rPr lang="de-AT" dirty="0" err="1" smtClean="0"/>
              <a:t>MWh</a:t>
            </a:r>
            <a:endParaRPr lang="de-AT" dirty="0"/>
          </a:p>
        </p:txBody>
      </p:sp>
      <p:pic>
        <p:nvPicPr>
          <p:cNvPr id="16386" name="Diagramm 1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3214686"/>
            <a:ext cx="5715040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The </a:t>
            </a:r>
            <a:r>
              <a:rPr lang="de-AT" dirty="0" err="1" smtClean="0"/>
              <a:t>target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Austria</a:t>
            </a:r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Bems Julius, Schury Christoph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91F4-0F92-4AD7-9855-D3224DADF45D}" type="slidenum">
              <a:rPr lang="de-AT" smtClean="0"/>
              <a:pPr/>
              <a:t>8</a:t>
            </a:fld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dirty="0" smtClean="0"/>
              <a:t>A </a:t>
            </a:r>
            <a:r>
              <a:rPr lang="de-AT" dirty="0" err="1" smtClean="0"/>
              <a:t>big</a:t>
            </a:r>
            <a:r>
              <a:rPr lang="de-AT" dirty="0" smtClean="0"/>
              <a:t> </a:t>
            </a:r>
            <a:r>
              <a:rPr lang="de-AT" dirty="0" err="1" smtClean="0"/>
              <a:t>part</a:t>
            </a:r>
            <a:r>
              <a:rPr lang="de-AT" dirty="0" smtClean="0"/>
              <a:t> in </a:t>
            </a:r>
            <a:r>
              <a:rPr lang="de-AT" dirty="0" err="1" smtClean="0"/>
              <a:t>our</a:t>
            </a:r>
            <a:r>
              <a:rPr lang="de-AT" dirty="0" smtClean="0"/>
              <a:t> </a:t>
            </a:r>
            <a:r>
              <a:rPr lang="de-AT" dirty="0" err="1" smtClean="0"/>
              <a:t>law</a:t>
            </a:r>
            <a:r>
              <a:rPr lang="de-AT" dirty="0" smtClean="0"/>
              <a:t> </a:t>
            </a:r>
            <a:r>
              <a:rPr lang="de-AT" dirty="0" err="1" smtClean="0"/>
              <a:t>is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payback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feeding</a:t>
            </a:r>
            <a:r>
              <a:rPr lang="de-AT" dirty="0" smtClean="0"/>
              <a:t>-in </a:t>
            </a:r>
            <a:r>
              <a:rPr lang="de-AT" dirty="0" err="1" smtClean="0"/>
              <a:t>energy</a:t>
            </a:r>
            <a:r>
              <a:rPr lang="de-AT" dirty="0" smtClean="0"/>
              <a:t> </a:t>
            </a:r>
            <a:r>
              <a:rPr lang="de-AT" dirty="0" err="1" smtClean="0"/>
              <a:t>from</a:t>
            </a:r>
            <a:r>
              <a:rPr lang="de-AT" dirty="0" smtClean="0"/>
              <a:t> </a:t>
            </a:r>
            <a:r>
              <a:rPr lang="de-AT" dirty="0" err="1" smtClean="0"/>
              <a:t>renewable</a:t>
            </a:r>
            <a:r>
              <a:rPr lang="de-AT" dirty="0" smtClean="0"/>
              <a:t> </a:t>
            </a:r>
            <a:r>
              <a:rPr lang="de-AT" dirty="0" err="1" smtClean="0"/>
              <a:t>resources</a:t>
            </a:r>
            <a:endParaRPr lang="de-AT" dirty="0" smtClean="0"/>
          </a:p>
          <a:p>
            <a:r>
              <a:rPr lang="de-AT" dirty="0" err="1" smtClean="0"/>
              <a:t>Mostly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: Wind power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biomass</a:t>
            </a:r>
            <a:endParaRPr lang="de-AT" dirty="0" smtClean="0"/>
          </a:p>
          <a:p>
            <a:r>
              <a:rPr lang="de-AT" dirty="0" err="1" smtClean="0"/>
              <a:t>Highest</a:t>
            </a:r>
            <a:r>
              <a:rPr lang="de-AT" dirty="0" smtClean="0"/>
              <a:t> </a:t>
            </a:r>
            <a:r>
              <a:rPr lang="de-AT" dirty="0" err="1" smtClean="0"/>
              <a:t>payback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PV-Panels (</a:t>
            </a:r>
            <a:r>
              <a:rPr lang="de-AT" dirty="0" err="1" smtClean="0"/>
              <a:t>high</a:t>
            </a:r>
            <a:r>
              <a:rPr lang="de-AT" dirty="0" smtClean="0"/>
              <a:t> </a:t>
            </a:r>
            <a:r>
              <a:rPr lang="de-AT" dirty="0" err="1" smtClean="0"/>
              <a:t>investments</a:t>
            </a:r>
            <a:r>
              <a:rPr lang="de-AT" dirty="0" smtClean="0"/>
              <a:t>!)</a:t>
            </a:r>
          </a:p>
          <a:p>
            <a:r>
              <a:rPr lang="de-AT" dirty="0" err="1" smtClean="0"/>
              <a:t>Payback</a:t>
            </a:r>
            <a:r>
              <a:rPr lang="de-AT" dirty="0" smtClean="0"/>
              <a:t> </a:t>
            </a:r>
            <a:r>
              <a:rPr lang="de-AT" dirty="0" err="1" smtClean="0"/>
              <a:t>vary</a:t>
            </a:r>
            <a:r>
              <a:rPr lang="de-AT" dirty="0" smtClean="0"/>
              <a:t> a </a:t>
            </a:r>
            <a:r>
              <a:rPr lang="de-AT" dirty="0" err="1" smtClean="0"/>
              <a:t>lot</a:t>
            </a:r>
            <a:r>
              <a:rPr lang="de-AT" dirty="0" smtClean="0"/>
              <a:t>, </a:t>
            </a:r>
            <a:r>
              <a:rPr lang="de-AT" dirty="0" err="1" smtClean="0"/>
              <a:t>because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RES </a:t>
            </a:r>
            <a:r>
              <a:rPr lang="de-AT" dirty="0" err="1" smtClean="0"/>
              <a:t>volatility</a:t>
            </a:r>
            <a:endParaRPr lang="de-AT" dirty="0"/>
          </a:p>
        </p:txBody>
      </p:sp>
      <p:pic>
        <p:nvPicPr>
          <p:cNvPr id="17410" name="Diagramm 1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3571876"/>
            <a:ext cx="5429288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Impact on </a:t>
            </a:r>
            <a:r>
              <a:rPr lang="de-AT" dirty="0" err="1" smtClean="0"/>
              <a:t>electricity</a:t>
            </a:r>
            <a:r>
              <a:rPr lang="de-AT" dirty="0" smtClean="0"/>
              <a:t> </a:t>
            </a:r>
            <a:r>
              <a:rPr lang="de-AT" dirty="0" err="1" smtClean="0"/>
              <a:t>prices</a:t>
            </a:r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Bems Julius, Schury Christoph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491F4-0F92-4AD7-9855-D3224DADF45D}" type="slidenum">
              <a:rPr lang="de-AT" smtClean="0"/>
              <a:pPr/>
              <a:t>9</a:t>
            </a:fld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AT" dirty="0" err="1" smtClean="0"/>
              <a:t>Renewables</a:t>
            </a:r>
            <a:r>
              <a:rPr lang="de-AT" dirty="0" smtClean="0"/>
              <a:t> </a:t>
            </a:r>
            <a:r>
              <a:rPr lang="de-AT" dirty="0" err="1" smtClean="0"/>
              <a:t>support</a:t>
            </a:r>
            <a:r>
              <a:rPr lang="de-AT" dirty="0" smtClean="0"/>
              <a:t> (17,6EUR/</a:t>
            </a:r>
            <a:r>
              <a:rPr lang="de-AT" dirty="0" err="1" smtClean="0"/>
              <a:t>MWh</a:t>
            </a:r>
            <a:r>
              <a:rPr lang="de-AT" dirty="0" smtClean="0"/>
              <a:t> in CZ)</a:t>
            </a:r>
          </a:p>
          <a:p>
            <a:pPr>
              <a:lnSpc>
                <a:spcPct val="150000"/>
              </a:lnSpc>
            </a:pPr>
            <a:r>
              <a:rPr lang="de-AT" dirty="0" err="1" smtClean="0"/>
              <a:t>Decrease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electricity</a:t>
            </a:r>
            <a:r>
              <a:rPr lang="de-AT" dirty="0" smtClean="0"/>
              <a:t> </a:t>
            </a:r>
            <a:r>
              <a:rPr lang="de-AT" dirty="0" err="1" smtClean="0"/>
              <a:t>futures</a:t>
            </a:r>
            <a:r>
              <a:rPr lang="de-AT" dirty="0" smtClean="0"/>
              <a:t> </a:t>
            </a:r>
            <a:r>
              <a:rPr lang="de-AT" dirty="0" err="1" smtClean="0"/>
              <a:t>price</a:t>
            </a:r>
            <a:r>
              <a:rPr lang="de-AT" dirty="0" smtClean="0"/>
              <a:t> (0-3,5EUR/</a:t>
            </a:r>
            <a:r>
              <a:rPr lang="de-AT" dirty="0" err="1" smtClean="0"/>
              <a:t>MWh</a:t>
            </a:r>
            <a:r>
              <a:rPr lang="de-AT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de-AT" dirty="0" err="1" smtClean="0"/>
              <a:t>Increase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distribution</a:t>
            </a:r>
            <a:r>
              <a:rPr lang="de-AT" dirty="0" smtClean="0"/>
              <a:t> </a:t>
            </a:r>
            <a:r>
              <a:rPr lang="de-AT" dirty="0" err="1" smtClean="0"/>
              <a:t>costs</a:t>
            </a:r>
            <a:endParaRPr lang="de-AT" dirty="0" smtClean="0"/>
          </a:p>
          <a:p>
            <a:pPr>
              <a:lnSpc>
                <a:spcPct val="150000"/>
              </a:lnSpc>
            </a:pPr>
            <a:r>
              <a:rPr lang="de-AT" dirty="0" err="1" smtClean="0"/>
              <a:t>Increase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transmission</a:t>
            </a:r>
            <a:r>
              <a:rPr lang="de-AT" dirty="0" smtClean="0"/>
              <a:t> </a:t>
            </a:r>
            <a:r>
              <a:rPr lang="de-AT" dirty="0" err="1" smtClean="0"/>
              <a:t>costs</a:t>
            </a:r>
            <a:endParaRPr lang="de-AT" dirty="0" smtClean="0"/>
          </a:p>
          <a:p>
            <a:pPr>
              <a:lnSpc>
                <a:spcPct val="150000"/>
              </a:lnSpc>
            </a:pPr>
            <a:r>
              <a:rPr lang="de-AT" dirty="0" err="1" smtClean="0"/>
              <a:t>Increase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supporting</a:t>
            </a:r>
            <a:r>
              <a:rPr lang="de-AT" dirty="0" smtClean="0"/>
              <a:t> </a:t>
            </a:r>
            <a:r>
              <a:rPr lang="de-AT" dirty="0" err="1" smtClean="0"/>
              <a:t>services</a:t>
            </a:r>
            <a:r>
              <a:rPr lang="de-AT" dirty="0" smtClean="0"/>
              <a:t> </a:t>
            </a:r>
            <a:r>
              <a:rPr lang="de-AT" dirty="0" err="1" smtClean="0"/>
              <a:t>costs</a:t>
            </a:r>
            <a:endParaRPr lang="de-AT" dirty="0" smtClean="0"/>
          </a:p>
          <a:p>
            <a:pPr>
              <a:lnSpc>
                <a:spcPct val="150000"/>
              </a:lnSpc>
            </a:pPr>
            <a:r>
              <a:rPr lang="de-AT" dirty="0" smtClean="0"/>
              <a:t>Higher </a:t>
            </a:r>
            <a:r>
              <a:rPr lang="de-AT" dirty="0" err="1" smtClean="0"/>
              <a:t>investments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keanos">
  <a:themeElements>
    <a:clrScheme name="Okeanos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keanos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keanos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35</TotalTime>
  <Words>538</Words>
  <Application>Microsoft Office PowerPoint</Application>
  <PresentationFormat>On-screen Show (4:3)</PresentationFormat>
  <Paragraphs>204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Okeanos</vt:lpstr>
      <vt:lpstr>Impact of renewable-regulation on companies</vt:lpstr>
      <vt:lpstr>Abstract</vt:lpstr>
      <vt:lpstr>Energy-Mix (Czech Republic)</vt:lpstr>
      <vt:lpstr>Energy-Mix (Austria)</vt:lpstr>
      <vt:lpstr>Energy Mix (Austria)</vt:lpstr>
      <vt:lpstr>The Start of the RES-Regulation</vt:lpstr>
      <vt:lpstr>The target for Austria</vt:lpstr>
      <vt:lpstr>The target for Austria</vt:lpstr>
      <vt:lpstr>Impact on electricity prices</vt:lpstr>
      <vt:lpstr>Impact on electricity prices</vt:lpstr>
      <vt:lpstr>Case: Skoda</vt:lpstr>
      <vt:lpstr>Case: VOEST ALPINE</vt:lpstr>
      <vt:lpstr>Conclusion </vt:lpstr>
      <vt:lpstr>THANKS FOR YOUR ATTENTION!</vt:lpstr>
    </vt:vector>
  </TitlesOfParts>
  <Company>Firmenname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renewable-regulation on companies</dc:title>
  <dc:creator>Benutzer</dc:creator>
  <cp:lastModifiedBy>Julo</cp:lastModifiedBy>
  <cp:revision>19</cp:revision>
  <dcterms:created xsi:type="dcterms:W3CDTF">2011-06-09T05:45:20Z</dcterms:created>
  <dcterms:modified xsi:type="dcterms:W3CDTF">2011-06-09T14:39:12Z</dcterms:modified>
</cp:coreProperties>
</file>